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8" r:id="rId3"/>
    <p:sldId id="273" r:id="rId4"/>
    <p:sldId id="258" r:id="rId5"/>
    <p:sldId id="260" r:id="rId6"/>
    <p:sldId id="261" r:id="rId7"/>
    <p:sldId id="266" r:id="rId8"/>
    <p:sldId id="269" r:id="rId9"/>
    <p:sldId id="272" r:id="rId10"/>
    <p:sldId id="274" r:id="rId11"/>
    <p:sldId id="275" r:id="rId12"/>
    <p:sldId id="276" r:id="rId13"/>
    <p:sldId id="277" r:id="rId14"/>
    <p:sldId id="278" r:id="rId15"/>
    <p:sldId id="279" r:id="rId16"/>
    <p:sldId id="28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225E"/>
    <a:srgbClr val="2109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91" autoAdjust="0"/>
    <p:restoredTop sz="94660"/>
  </p:normalViewPr>
  <p:slideViewPr>
    <p:cSldViewPr snapToGrid="0">
      <p:cViewPr varScale="1">
        <p:scale>
          <a:sx n="72" d="100"/>
          <a:sy n="72" d="100"/>
        </p:scale>
        <p:origin x="72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01775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510941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05950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23359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84587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100610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1414245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923433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040100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727480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834940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1325002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04985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764745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052633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135262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A14229-F322-4CA6-B183-07928B3D583C}" type="datetimeFigureOut">
              <a:rPr lang="en-US" smtClean="0"/>
              <a:t>7/29/2021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09FBAC-22A3-4655-BA44-4B3E70958790}" type="slidenum">
              <a:rPr lang="en-US" smtClean="0"/>
              <a:t>‹#›</a:t>
            </a:fld>
            <a:endParaRPr lang="en-US" dirty="0"/>
          </a:p>
        </p:txBody>
      </p:sp>
    </p:spTree>
    <p:extLst>
      <p:ext uri="{BB962C8B-B14F-4D97-AF65-F5344CB8AC3E}">
        <p14:creationId xmlns:p14="http://schemas.microsoft.com/office/powerpoint/2010/main" val="27335656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69819"/>
            <a:ext cx="8596668" cy="5071544"/>
          </a:xfrm>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Measurement of Organization Success</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Student </a:t>
            </a:r>
            <a:r>
              <a:rPr lang="en-US" sz="2400" dirty="0" smtClean="0">
                <a:solidFill>
                  <a:schemeClr val="tx1"/>
                </a:solidFill>
                <a:latin typeface="Times New Roman" panose="02020603050405020304" pitchFamily="18" charset="0"/>
                <a:cs typeface="Times New Roman" panose="02020603050405020304" pitchFamily="18" charset="0"/>
              </a:rPr>
              <a:t>Name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Instructor </a:t>
            </a:r>
            <a:r>
              <a:rPr lang="en-US" sz="2400" dirty="0" smtClean="0">
                <a:solidFill>
                  <a:schemeClr val="tx1"/>
                </a:solidFill>
                <a:latin typeface="Times New Roman" panose="02020603050405020304" pitchFamily="18" charset="0"/>
                <a:cs typeface="Times New Roman" panose="02020603050405020304" pitchFamily="18" charset="0"/>
              </a:rPr>
              <a:t>Name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Course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Date</a:t>
            </a:r>
            <a:endParaRPr lang="en-US" sz="24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29019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Continuation</a:t>
            </a:r>
            <a:endParaRPr lang="en-US" dirty="0"/>
          </a:p>
        </p:txBody>
      </p:sp>
      <p:sp>
        <p:nvSpPr>
          <p:cNvPr id="3" name="Content Placeholder 2"/>
          <p:cNvSpPr>
            <a:spLocks noGrp="1"/>
          </p:cNvSpPr>
          <p:nvPr>
            <p:ph idx="1"/>
          </p:nvPr>
        </p:nvSpPr>
        <p:spPr/>
        <p:txBody>
          <a:bodyPr/>
          <a:lstStyle/>
          <a:p>
            <a:r>
              <a:rPr lang="en-US" dirty="0">
                <a:solidFill>
                  <a:schemeClr val="tx1"/>
                </a:solidFill>
              </a:rPr>
              <a:t>supports a variety of source code and graphical interfaces.</a:t>
            </a:r>
          </a:p>
          <a:p>
            <a:r>
              <a:rPr lang="en-US" dirty="0">
                <a:solidFill>
                  <a:schemeClr val="tx1"/>
                </a:solidFill>
              </a:rPr>
              <a:t>Microsoft released quarterly earnings for maybe the first quarter of the current fiscal 2020, comparing it to the same period in the previous budgetary decade.</a:t>
            </a:r>
          </a:p>
          <a:p>
            <a:r>
              <a:rPr lang="en-US" dirty="0">
                <a:solidFill>
                  <a:schemeClr val="tx1"/>
                </a:solidFill>
              </a:rPr>
              <a:t>Amazon on the other hand as a large organization is operates under measurement as an indicator of success.</a:t>
            </a:r>
          </a:p>
          <a:p>
            <a:endParaRPr lang="en-US" dirty="0"/>
          </a:p>
        </p:txBody>
      </p:sp>
    </p:spTree>
    <p:extLst>
      <p:ext uri="{BB962C8B-B14F-4D97-AF65-F5344CB8AC3E}">
        <p14:creationId xmlns:p14="http://schemas.microsoft.com/office/powerpoint/2010/main" val="2530890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How do you measure organization success</a:t>
            </a:r>
            <a:endParaRPr lang="en-US" dirty="0">
              <a:solidFill>
                <a:schemeClr val="tx1"/>
              </a:solidFill>
            </a:endParaRPr>
          </a:p>
        </p:txBody>
      </p:sp>
      <p:sp>
        <p:nvSpPr>
          <p:cNvPr id="3" name="Content Placeholder 2"/>
          <p:cNvSpPr>
            <a:spLocks noGrp="1"/>
          </p:cNvSpPr>
          <p:nvPr>
            <p:ph idx="1"/>
          </p:nvPr>
        </p:nvSpPr>
        <p:spPr/>
        <p:txBody>
          <a:bodyPr/>
          <a:lstStyle/>
          <a:p>
            <a:r>
              <a:rPr lang="en-US" dirty="0"/>
              <a:t>Perhaps one of the most frequent indicators of success include affluence, company name, and health.</a:t>
            </a:r>
          </a:p>
          <a:p>
            <a:r>
              <a:rPr lang="en-US" dirty="0"/>
              <a:t>It's critical to determine how you'll spend your time and effort by measuring performance correctly.</a:t>
            </a:r>
          </a:p>
          <a:p>
            <a:r>
              <a:rPr lang="en-US" dirty="0"/>
              <a:t>You can't strive toward your goals if you don't define success in terms of what matters most to you</a:t>
            </a:r>
            <a:r>
              <a:rPr lang="en-US" dirty="0" smtClean="0"/>
              <a:t>.</a:t>
            </a:r>
          </a:p>
          <a:p>
            <a:r>
              <a:rPr lang="en-US" dirty="0"/>
              <a:t>Nonetheless, defining success is difficult.</a:t>
            </a:r>
          </a:p>
          <a:p>
            <a:r>
              <a:rPr lang="en-US" dirty="0"/>
              <a:t>People's ability to realize what they really desire in life is hampered by behavioral processes and situational conditions.</a:t>
            </a:r>
          </a:p>
          <a:p>
            <a:r>
              <a:rPr lang="en-US" dirty="0"/>
              <a:t>Here are six ways that have aided me in measuring progress and working toward potential and improve. </a:t>
            </a:r>
          </a:p>
        </p:txBody>
      </p:sp>
    </p:spTree>
    <p:extLst>
      <p:ext uri="{BB962C8B-B14F-4D97-AF65-F5344CB8AC3E}">
        <p14:creationId xmlns:p14="http://schemas.microsoft.com/office/powerpoint/2010/main" val="3766380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continuation</a:t>
            </a:r>
            <a:endParaRPr lang="en-US" dirty="0"/>
          </a:p>
        </p:txBody>
      </p:sp>
      <p:sp>
        <p:nvSpPr>
          <p:cNvPr id="3" name="Content Placeholder 2"/>
          <p:cNvSpPr>
            <a:spLocks noGrp="1"/>
          </p:cNvSpPr>
          <p:nvPr>
            <p:ph idx="1"/>
          </p:nvPr>
        </p:nvSpPr>
        <p:spPr/>
        <p:txBody>
          <a:bodyPr>
            <a:normAutofit fontScale="92500"/>
          </a:bodyPr>
          <a:lstStyle/>
          <a:p>
            <a:r>
              <a:rPr lang="en-US" dirty="0"/>
              <a:t>Find out what matters to </a:t>
            </a:r>
            <a:r>
              <a:rPr lang="en-US" dirty="0" smtClean="0"/>
              <a:t>you. Highly </a:t>
            </a:r>
            <a:r>
              <a:rPr lang="en-US" dirty="0"/>
              <a:t>driven individuals are susceptible to focusing far more on execution rather to thinking about what they should perform in the very first </a:t>
            </a:r>
            <a:r>
              <a:rPr lang="en-US" dirty="0" smtClean="0"/>
              <a:t>situation (Reece, </a:t>
            </a:r>
            <a:r>
              <a:rPr lang="en-US" dirty="0"/>
              <a:t>et al.,2020</a:t>
            </a:r>
            <a:r>
              <a:rPr lang="en-US" dirty="0" smtClean="0"/>
              <a:t>).</a:t>
            </a:r>
            <a:endParaRPr lang="en-US" dirty="0"/>
          </a:p>
          <a:p>
            <a:r>
              <a:rPr lang="en-US" dirty="0"/>
              <a:t>It's difficult to obtain a success statistic, but understanding which one to aim for is crucial. </a:t>
            </a:r>
            <a:endParaRPr lang="en-US" dirty="0" smtClean="0"/>
          </a:p>
          <a:p>
            <a:r>
              <a:rPr lang="en-US" dirty="0"/>
              <a:t>Get your own performance indicators based on what you desire.</a:t>
            </a:r>
          </a:p>
          <a:p>
            <a:r>
              <a:rPr lang="en-US" dirty="0"/>
              <a:t>You'll eventually wind up drifting with the river of the culture around you because you don't make your own choices, which might not be rewarding for </a:t>
            </a:r>
            <a:r>
              <a:rPr lang="en-US" dirty="0" smtClean="0"/>
              <a:t>you.</a:t>
            </a:r>
          </a:p>
          <a:p>
            <a:r>
              <a:rPr lang="en-US" dirty="0" smtClean="0"/>
              <a:t>You </a:t>
            </a:r>
            <a:r>
              <a:rPr lang="en-US" dirty="0"/>
              <a:t>might discover that you're always "effective" once you've chosen your measurement.</a:t>
            </a:r>
          </a:p>
          <a:p>
            <a:r>
              <a:rPr lang="en-US" dirty="0"/>
              <a:t>You can also recognize that you're devoting your time and attention to a goal that isn't aligned with your values.</a:t>
            </a:r>
            <a:endParaRPr lang="en-US" dirty="0" smtClean="0"/>
          </a:p>
        </p:txBody>
      </p:sp>
    </p:spTree>
    <p:extLst>
      <p:ext uri="{BB962C8B-B14F-4D97-AF65-F5344CB8AC3E}">
        <p14:creationId xmlns:p14="http://schemas.microsoft.com/office/powerpoint/2010/main" val="3466043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Continuation</a:t>
            </a:r>
            <a:endParaRPr lang="en-US" dirty="0"/>
          </a:p>
        </p:txBody>
      </p:sp>
      <p:sp>
        <p:nvSpPr>
          <p:cNvPr id="3" name="Content Placeholder 2"/>
          <p:cNvSpPr>
            <a:spLocks noGrp="1"/>
          </p:cNvSpPr>
          <p:nvPr>
            <p:ph idx="1"/>
          </p:nvPr>
        </p:nvSpPr>
        <p:spPr/>
        <p:txBody>
          <a:bodyPr/>
          <a:lstStyle/>
          <a:p>
            <a:r>
              <a:rPr lang="en-US" dirty="0"/>
              <a:t>Only evaluate oneself to you.</a:t>
            </a:r>
          </a:p>
          <a:p>
            <a:endParaRPr lang="en-US" dirty="0"/>
          </a:p>
          <a:p>
            <a:r>
              <a:rPr lang="en-US" dirty="0"/>
              <a:t>We have a responsibility to tell our achievement in terms of our peers. </a:t>
            </a:r>
            <a:endParaRPr lang="en-US" dirty="0" smtClean="0"/>
          </a:p>
          <a:p>
            <a:r>
              <a:rPr lang="en-US" dirty="0" smtClean="0"/>
              <a:t>Attribution </a:t>
            </a:r>
            <a:r>
              <a:rPr lang="en-US" dirty="0"/>
              <a:t>bias is a psychological bias that describes how analogies to other individuals might impact our assessments.</a:t>
            </a:r>
          </a:p>
          <a:p>
            <a:r>
              <a:rPr lang="en-US" dirty="0"/>
              <a:t>A reference point enables people to make a decision, but it does not guarantee that the decision will be more effective. </a:t>
            </a:r>
            <a:endParaRPr lang="en-US" dirty="0" smtClean="0"/>
          </a:p>
          <a:p>
            <a:r>
              <a:rPr lang="en-US" dirty="0"/>
              <a:t>Strong effort to acquire is reached only via the peace of mind of knowing you did anything within the confines of your capacity by becoming the very greatest that you are competent of </a:t>
            </a:r>
            <a:r>
              <a:rPr lang="en-US" dirty="0" smtClean="0"/>
              <a:t>becoming (Covin, et al.,2020). </a:t>
            </a:r>
          </a:p>
          <a:p>
            <a:endParaRPr lang="en-US" dirty="0"/>
          </a:p>
        </p:txBody>
      </p:sp>
    </p:spTree>
    <p:extLst>
      <p:ext uri="{BB962C8B-B14F-4D97-AF65-F5344CB8AC3E}">
        <p14:creationId xmlns:p14="http://schemas.microsoft.com/office/powerpoint/2010/main" val="1507229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continuation</a:t>
            </a:r>
            <a:endParaRPr lang="en-US" dirty="0"/>
          </a:p>
        </p:txBody>
      </p:sp>
      <p:sp>
        <p:nvSpPr>
          <p:cNvPr id="3" name="Content Placeholder 2"/>
          <p:cNvSpPr>
            <a:spLocks noGrp="1"/>
          </p:cNvSpPr>
          <p:nvPr>
            <p:ph idx="1"/>
          </p:nvPr>
        </p:nvSpPr>
        <p:spPr/>
        <p:txBody>
          <a:bodyPr>
            <a:normAutofit lnSpcReduction="10000"/>
          </a:bodyPr>
          <a:lstStyle/>
          <a:p>
            <a:r>
              <a:rPr lang="en-US" dirty="0"/>
              <a:t>You will definitely be disillusioned if your success measurements are too much above what is practically possible.</a:t>
            </a:r>
          </a:p>
          <a:p>
            <a:r>
              <a:rPr lang="en-US" dirty="0"/>
              <a:t>If you keep your expectations realistic and put in the hard work, you could be surprised at how accomplished you really are. </a:t>
            </a:r>
            <a:endParaRPr lang="en-US" dirty="0" smtClean="0"/>
          </a:p>
          <a:p>
            <a:r>
              <a:rPr lang="en-US" dirty="0"/>
              <a:t>Quantify what's difficult to </a:t>
            </a:r>
            <a:r>
              <a:rPr lang="en-US" dirty="0" smtClean="0"/>
              <a:t>measure. It's </a:t>
            </a:r>
            <a:r>
              <a:rPr lang="en-US" dirty="0"/>
              <a:t>simple to assess economic security.</a:t>
            </a:r>
          </a:p>
          <a:p>
            <a:r>
              <a:rPr lang="en-US" dirty="0"/>
              <a:t>You can consider a number in your savings account and contrast it to the numbers in other people's </a:t>
            </a:r>
            <a:r>
              <a:rPr lang="en-US" dirty="0" smtClean="0"/>
              <a:t>accounts.</a:t>
            </a:r>
          </a:p>
          <a:p>
            <a:r>
              <a:rPr lang="en-US" dirty="0" smtClean="0"/>
              <a:t>Since </a:t>
            </a:r>
            <a:r>
              <a:rPr lang="en-US" dirty="0"/>
              <a:t>it is easier to assess, it's easy to handle for commercial success. </a:t>
            </a:r>
            <a:endParaRPr lang="en-US" dirty="0" smtClean="0"/>
          </a:p>
          <a:p>
            <a:r>
              <a:rPr lang="en-US" dirty="0"/>
              <a:t>Protracted results should be </a:t>
            </a:r>
            <a:r>
              <a:rPr lang="en-US" dirty="0" smtClean="0"/>
              <a:t>measured.</a:t>
            </a:r>
          </a:p>
          <a:p>
            <a:r>
              <a:rPr lang="en-US" dirty="0" smtClean="0"/>
              <a:t>It </a:t>
            </a:r>
            <a:r>
              <a:rPr lang="en-US" dirty="0"/>
              <a:t>takes time to achieve accomplishment.</a:t>
            </a:r>
          </a:p>
          <a:p>
            <a:r>
              <a:rPr lang="en-US" dirty="0"/>
              <a:t>To get through, it typically takes a lot of disappointments.</a:t>
            </a:r>
          </a:p>
        </p:txBody>
      </p:sp>
    </p:spTree>
    <p:extLst>
      <p:ext uri="{BB962C8B-B14F-4D97-AF65-F5344CB8AC3E}">
        <p14:creationId xmlns:p14="http://schemas.microsoft.com/office/powerpoint/2010/main" val="3450742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Continuation</a:t>
            </a:r>
            <a:endParaRPr lang="en-US" dirty="0"/>
          </a:p>
        </p:txBody>
      </p:sp>
      <p:sp>
        <p:nvSpPr>
          <p:cNvPr id="3" name="Content Placeholder 2"/>
          <p:cNvSpPr>
            <a:spLocks noGrp="1"/>
          </p:cNvSpPr>
          <p:nvPr>
            <p:ph idx="1"/>
          </p:nvPr>
        </p:nvSpPr>
        <p:spPr/>
        <p:txBody>
          <a:bodyPr/>
          <a:lstStyle/>
          <a:p>
            <a:r>
              <a:rPr lang="en-US" dirty="0"/>
              <a:t>Don't measure quality solely on the basis of instant observable results.</a:t>
            </a:r>
          </a:p>
          <a:p>
            <a:r>
              <a:rPr lang="en-US" dirty="0"/>
              <a:t>Think at what you've learnt so far and how it can help you succeed in </a:t>
            </a:r>
            <a:r>
              <a:rPr lang="en-US" dirty="0" smtClean="0"/>
              <a:t>life.</a:t>
            </a:r>
          </a:p>
          <a:p>
            <a:r>
              <a:rPr lang="en-US" dirty="0" smtClean="0"/>
              <a:t>Since </a:t>
            </a:r>
            <a:r>
              <a:rPr lang="en-US" dirty="0"/>
              <a:t>so many individuals desire immediate feedback, chances that take time to generate returns can be fantastic. </a:t>
            </a:r>
            <a:endParaRPr lang="en-US" dirty="0" smtClean="0"/>
          </a:p>
          <a:p>
            <a:r>
              <a:rPr lang="en-US" dirty="0"/>
              <a:t>Don't let your present circumstances determine who you </a:t>
            </a:r>
            <a:r>
              <a:rPr lang="en-US" dirty="0" smtClean="0"/>
              <a:t>are. Think </a:t>
            </a:r>
            <a:r>
              <a:rPr lang="en-US" dirty="0"/>
              <a:t>about who you're becoming. </a:t>
            </a:r>
            <a:endParaRPr lang="en-US" dirty="0" smtClean="0"/>
          </a:p>
          <a:p>
            <a:r>
              <a:rPr lang="en-US" dirty="0"/>
              <a:t>Measure results rather than </a:t>
            </a:r>
            <a:r>
              <a:rPr lang="en-US" dirty="0" smtClean="0"/>
              <a:t>approximations. It's </a:t>
            </a:r>
            <a:r>
              <a:rPr lang="en-US" dirty="0"/>
              <a:t>simple to calculate performance approximations. </a:t>
            </a:r>
            <a:endParaRPr lang="en-US" dirty="0" smtClean="0"/>
          </a:p>
          <a:p>
            <a:r>
              <a:rPr lang="en-US" dirty="0" smtClean="0"/>
              <a:t>Enumerate </a:t>
            </a:r>
            <a:r>
              <a:rPr lang="en-US" dirty="0"/>
              <a:t>and understand. Your ideals are likely to shift as you become older.</a:t>
            </a:r>
          </a:p>
          <a:p>
            <a:r>
              <a:rPr lang="en-US" dirty="0"/>
              <a:t>You'll gain confidence and discover what matters significantly to overall you. </a:t>
            </a:r>
          </a:p>
        </p:txBody>
      </p:sp>
    </p:spTree>
    <p:extLst>
      <p:ext uri="{BB962C8B-B14F-4D97-AF65-F5344CB8AC3E}">
        <p14:creationId xmlns:p14="http://schemas.microsoft.com/office/powerpoint/2010/main" val="1171172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92500" lnSpcReduction="20000"/>
          </a:bodyPr>
          <a:lstStyle/>
          <a:p>
            <a:endParaRPr lang="en-US" dirty="0" smtClean="0"/>
          </a:p>
          <a:p>
            <a:r>
              <a:rPr lang="en-US" dirty="0"/>
              <a:t>Bhagat, L. N. (2020). MEASUREMENT OF ORGANIZATIONAL EXCELLENCE IN INDIAN CONTEXT: AN EXPLORATORY STUDY. </a:t>
            </a:r>
            <a:r>
              <a:rPr lang="en-US" i="1" dirty="0"/>
              <a:t>International Journal of Engineering Technologies and Management Research</a:t>
            </a:r>
            <a:r>
              <a:rPr lang="en-US" dirty="0"/>
              <a:t>, </a:t>
            </a:r>
            <a:r>
              <a:rPr lang="en-US" i="1" dirty="0"/>
              <a:t>7</a:t>
            </a:r>
            <a:r>
              <a:rPr lang="en-US" dirty="0"/>
              <a:t>(12), 25-32</a:t>
            </a:r>
            <a:r>
              <a:rPr lang="en-US" dirty="0" smtClean="0"/>
              <a:t>.</a:t>
            </a:r>
          </a:p>
          <a:p>
            <a:r>
              <a:rPr lang="en-US" dirty="0" smtClean="0"/>
              <a:t>Covin</a:t>
            </a:r>
            <a:r>
              <a:rPr lang="en-US" dirty="0"/>
              <a:t>, J. G., </a:t>
            </a:r>
            <a:r>
              <a:rPr lang="en-US" dirty="0" err="1"/>
              <a:t>Rigtering</a:t>
            </a:r>
            <a:r>
              <a:rPr lang="en-US" dirty="0"/>
              <a:t>, J. C., Hughes, M., Kraus, S., Cheng, C. F., &amp; </a:t>
            </a:r>
            <a:r>
              <a:rPr lang="en-US" dirty="0" err="1"/>
              <a:t>Bouncken</a:t>
            </a:r>
            <a:r>
              <a:rPr lang="en-US" dirty="0"/>
              <a:t>, R. B. (2020). Individual and team entrepreneurial orientation: Scale development and configurations for success. </a:t>
            </a:r>
            <a:r>
              <a:rPr lang="en-US" i="1" dirty="0"/>
              <a:t>Journal of Business Research</a:t>
            </a:r>
            <a:r>
              <a:rPr lang="en-US" dirty="0"/>
              <a:t>, </a:t>
            </a:r>
            <a:r>
              <a:rPr lang="en-US" i="1" dirty="0"/>
              <a:t>112</a:t>
            </a:r>
            <a:r>
              <a:rPr lang="en-US" dirty="0"/>
              <a:t>, 1-12</a:t>
            </a:r>
            <a:r>
              <a:rPr lang="en-US" dirty="0" smtClean="0"/>
              <a:t>.</a:t>
            </a:r>
          </a:p>
          <a:p>
            <a:r>
              <a:rPr lang="en-US" dirty="0"/>
              <a:t>Flouris, T., &amp; Walker, T. (2005). Confidence in airline performance in difficult market conditions: An analysis of JetBlue's financial market </a:t>
            </a:r>
            <a:r>
              <a:rPr lang="en-US" dirty="0" smtClean="0"/>
              <a:t>results.</a:t>
            </a:r>
          </a:p>
          <a:p>
            <a:r>
              <a:rPr lang="en-US" dirty="0" err="1" smtClean="0"/>
              <a:t>Madanchian</a:t>
            </a:r>
            <a:r>
              <a:rPr lang="en-US" dirty="0"/>
              <a:t>, M., Hussein, N., </a:t>
            </a:r>
            <a:r>
              <a:rPr lang="en-US" dirty="0" err="1"/>
              <a:t>Noordin</a:t>
            </a:r>
            <a:r>
              <a:rPr lang="en-US" dirty="0"/>
              <a:t>, F., &amp; </a:t>
            </a:r>
            <a:r>
              <a:rPr lang="en-US" dirty="0" err="1"/>
              <a:t>Taherdoost</a:t>
            </a:r>
            <a:r>
              <a:rPr lang="en-US" dirty="0"/>
              <a:t>, H. (2017). Leadership effectiveness measurement and its effect on organization outcomes. </a:t>
            </a:r>
            <a:r>
              <a:rPr lang="en-US" i="1" dirty="0" err="1"/>
              <a:t>Procedia</a:t>
            </a:r>
            <a:r>
              <a:rPr lang="en-US" i="1" dirty="0"/>
              <a:t> Engineering</a:t>
            </a:r>
            <a:r>
              <a:rPr lang="en-US" dirty="0"/>
              <a:t>, </a:t>
            </a:r>
            <a:r>
              <a:rPr lang="en-US" i="1" dirty="0"/>
              <a:t>181</a:t>
            </a:r>
            <a:r>
              <a:rPr lang="en-US" dirty="0"/>
              <a:t>, 1043-1048</a:t>
            </a:r>
            <a:r>
              <a:rPr lang="en-US" dirty="0" smtClean="0"/>
              <a:t>.</a:t>
            </a:r>
          </a:p>
          <a:p>
            <a:r>
              <a:rPr lang="en-US" dirty="0" smtClean="0"/>
              <a:t>Reece</a:t>
            </a:r>
            <a:r>
              <a:rPr lang="en-US" dirty="0"/>
              <a:t>, A., </a:t>
            </a:r>
            <a:r>
              <a:rPr lang="en-US" dirty="0" err="1"/>
              <a:t>Yaden</a:t>
            </a:r>
            <a:r>
              <a:rPr lang="en-US" dirty="0"/>
              <a:t>, D., Kellerman, G., </a:t>
            </a:r>
            <a:r>
              <a:rPr lang="en-US" dirty="0" err="1"/>
              <a:t>Robichaux</a:t>
            </a:r>
            <a:r>
              <a:rPr lang="en-US" dirty="0"/>
              <a:t>, A., Goldstein, R., Schwartz, B., ... &amp; </a:t>
            </a:r>
            <a:r>
              <a:rPr lang="en-US" dirty="0" err="1"/>
              <a:t>Baumeister</a:t>
            </a:r>
            <a:r>
              <a:rPr lang="en-US" dirty="0"/>
              <a:t>, R. (2021). Mattering is an indicator of organizational health and employee success. </a:t>
            </a:r>
            <a:r>
              <a:rPr lang="en-US" i="1" dirty="0"/>
              <a:t>The Journal of Positive Psychology</a:t>
            </a:r>
            <a:r>
              <a:rPr lang="en-US" dirty="0"/>
              <a:t>, </a:t>
            </a:r>
            <a:r>
              <a:rPr lang="en-US" i="1" dirty="0"/>
              <a:t>16</a:t>
            </a:r>
            <a:r>
              <a:rPr lang="en-US" dirty="0"/>
              <a:t>(2), 228-248</a:t>
            </a:r>
            <a:r>
              <a:rPr lang="en-US" dirty="0" smtClean="0"/>
              <a:t>.</a:t>
            </a:r>
          </a:p>
        </p:txBody>
      </p:sp>
    </p:spTree>
    <p:extLst>
      <p:ext uri="{BB962C8B-B14F-4D97-AF65-F5344CB8AC3E}">
        <p14:creationId xmlns:p14="http://schemas.microsoft.com/office/powerpoint/2010/main" val="1759792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69818"/>
          </a:xfrm>
        </p:spPr>
        <p:txBody>
          <a:bodyPr/>
          <a:lstStyle/>
          <a:p>
            <a:pPr algn="ctr"/>
            <a:r>
              <a:rPr lang="en-US" dirty="0" smtClean="0">
                <a:solidFill>
                  <a:schemeClr val="tx1"/>
                </a:solidFill>
              </a:rPr>
              <a:t>Introduction</a:t>
            </a:r>
            <a:endParaRPr lang="en-US" dirty="0">
              <a:solidFill>
                <a:schemeClr val="tx1"/>
              </a:solidFill>
            </a:endParaRPr>
          </a:p>
        </p:txBody>
      </p:sp>
      <p:sp>
        <p:nvSpPr>
          <p:cNvPr id="3" name="Content Placeholder 2"/>
          <p:cNvSpPr>
            <a:spLocks noGrp="1"/>
          </p:cNvSpPr>
          <p:nvPr>
            <p:ph idx="1"/>
          </p:nvPr>
        </p:nvSpPr>
        <p:spPr>
          <a:xfrm>
            <a:off x="677334" y="1689535"/>
            <a:ext cx="8596668" cy="4586574"/>
          </a:xfrm>
        </p:spPr>
        <p:txBody>
          <a:bodyPr>
            <a:noAutofit/>
          </a:bodyPr>
          <a:lstStyle/>
          <a:p>
            <a:r>
              <a:rPr lang="en-US" sz="1600" dirty="0">
                <a:solidFill>
                  <a:schemeClr val="tx1"/>
                </a:solidFill>
                <a:latin typeface="Times New Roman" panose="02020603050405020304" pitchFamily="18" charset="0"/>
                <a:cs typeface="Times New Roman" panose="02020603050405020304" pitchFamily="18" charset="0"/>
              </a:rPr>
              <a:t>While the theory of organizational effectiveness has always been at the deepest level of managerial research for many years, there are still real issues with its conceptualization and measurement.</a:t>
            </a:r>
          </a:p>
          <a:p>
            <a:r>
              <a:rPr lang="en-US" sz="1600" dirty="0">
                <a:solidFill>
                  <a:schemeClr val="tx1"/>
                </a:solidFill>
                <a:latin typeface="Times New Roman" panose="02020603050405020304" pitchFamily="18" charset="0"/>
                <a:cs typeface="Times New Roman" panose="02020603050405020304" pitchFamily="18" charset="0"/>
              </a:rPr>
              <a:t>Developers aim to coordinate and consolidate the extant findings on strategic objectives as seen by various </a:t>
            </a:r>
            <a:r>
              <a:rPr lang="en-US" sz="1600" dirty="0" smtClean="0">
                <a:solidFill>
                  <a:schemeClr val="tx1"/>
                </a:solidFill>
                <a:latin typeface="Times New Roman" panose="02020603050405020304" pitchFamily="18" charset="0"/>
                <a:cs typeface="Times New Roman" panose="02020603050405020304" pitchFamily="18" charset="0"/>
              </a:rPr>
              <a:t>researchers.</a:t>
            </a:r>
          </a:p>
          <a:p>
            <a:r>
              <a:rPr lang="en-US" sz="1600" dirty="0" smtClean="0">
                <a:solidFill>
                  <a:schemeClr val="tx1"/>
                </a:solidFill>
                <a:latin typeface="Times New Roman" panose="02020603050405020304" pitchFamily="18" charset="0"/>
                <a:cs typeface="Times New Roman" panose="02020603050405020304" pitchFamily="18" charset="0"/>
              </a:rPr>
              <a:t>Organizations should be concerned about organization success due to the </a:t>
            </a:r>
            <a:r>
              <a:rPr lang="en-US" sz="1600" dirty="0">
                <a:solidFill>
                  <a:schemeClr val="tx1"/>
                </a:solidFill>
                <a:latin typeface="Times New Roman" panose="02020603050405020304" pitchFamily="18" charset="0"/>
                <a:cs typeface="Times New Roman" panose="02020603050405020304" pitchFamily="18" charset="0"/>
              </a:rPr>
              <a:t>fact that Organizational effectiveness is a widely used term with a nebulous definition.</a:t>
            </a:r>
          </a:p>
          <a:p>
            <a:r>
              <a:rPr lang="en-US" sz="1600" dirty="0">
                <a:solidFill>
                  <a:schemeClr val="tx1"/>
                </a:solidFill>
                <a:latin typeface="Times New Roman" panose="02020603050405020304" pitchFamily="18" charset="0"/>
                <a:cs typeface="Times New Roman" panose="02020603050405020304" pitchFamily="18" charset="0"/>
              </a:rPr>
              <a:t>Despite the fact that the measurement of organization success</a:t>
            </a:r>
            <a:r>
              <a:rPr lang="en-US" sz="1600" dirty="0" smtClean="0">
                <a:solidFill>
                  <a:schemeClr val="tx1"/>
                </a:solidFill>
                <a:latin typeface="Times New Roman" panose="02020603050405020304" pitchFamily="18" charset="0"/>
                <a:cs typeface="Times New Roman" panose="02020603050405020304" pitchFamily="18" charset="0"/>
              </a:rPr>
              <a:t> </a:t>
            </a:r>
            <a:r>
              <a:rPr lang="en-US" sz="1600" dirty="0">
                <a:solidFill>
                  <a:schemeClr val="tx1"/>
                </a:solidFill>
                <a:latin typeface="Times New Roman" panose="02020603050405020304" pitchFamily="18" charset="0"/>
                <a:cs typeface="Times New Roman" panose="02020603050405020304" pitchFamily="18" charset="0"/>
              </a:rPr>
              <a:t>is dependent on a variety of distinct characteristics specific to each company, the lack of a uniform definition makes it difficult for professionals to agree on what they indicate by operational </a:t>
            </a:r>
            <a:r>
              <a:rPr lang="en-US" sz="1600" dirty="0" smtClean="0">
                <a:solidFill>
                  <a:schemeClr val="tx1"/>
                </a:solidFill>
                <a:latin typeface="Times New Roman" panose="02020603050405020304" pitchFamily="18" charset="0"/>
                <a:cs typeface="Times New Roman" panose="02020603050405020304" pitchFamily="18" charset="0"/>
              </a:rPr>
              <a:t>efficiency </a:t>
            </a:r>
            <a:r>
              <a:rPr lang="en-US" sz="1600" dirty="0"/>
              <a:t>(Reece, et al.,2020</a:t>
            </a:r>
            <a:r>
              <a:rPr lang="en-US" sz="1600" dirty="0" smtClean="0"/>
              <a:t>)</a:t>
            </a:r>
            <a:r>
              <a:rPr lang="en-US" sz="1600" dirty="0" smtClean="0">
                <a:solidFill>
                  <a:schemeClr val="tx1"/>
                </a:solidFill>
                <a:latin typeface="Times New Roman" panose="02020603050405020304" pitchFamily="18" charset="0"/>
                <a:cs typeface="Times New Roman" panose="02020603050405020304" pitchFamily="18" charset="0"/>
              </a:rPr>
              <a:t>.</a:t>
            </a:r>
          </a:p>
          <a:p>
            <a:pPr lvl="0"/>
            <a:r>
              <a:rPr lang="en-US" sz="1600" dirty="0">
                <a:solidFill>
                  <a:schemeClr val="tx1"/>
                </a:solidFill>
                <a:latin typeface="Times New Roman" panose="02020603050405020304" pitchFamily="18" charset="0"/>
                <a:cs typeface="Times New Roman" panose="02020603050405020304" pitchFamily="18" charset="0"/>
              </a:rPr>
              <a:t>T</a:t>
            </a:r>
            <a:r>
              <a:rPr lang="en-US" sz="1600" dirty="0" smtClean="0">
                <a:solidFill>
                  <a:schemeClr val="tx1"/>
                </a:solidFill>
                <a:latin typeface="Times New Roman" panose="02020603050405020304" pitchFamily="18" charset="0"/>
                <a:cs typeface="Times New Roman" panose="02020603050405020304" pitchFamily="18" charset="0"/>
              </a:rPr>
              <a:t>his </a:t>
            </a:r>
            <a:r>
              <a:rPr lang="en-US" sz="1600" dirty="0">
                <a:solidFill>
                  <a:schemeClr val="tx1"/>
                </a:solidFill>
                <a:latin typeface="Times New Roman" panose="02020603050405020304" pitchFamily="18" charset="0"/>
                <a:cs typeface="Times New Roman" panose="02020603050405020304" pitchFamily="18" charset="0"/>
              </a:rPr>
              <a:t>paper, which is </a:t>
            </a:r>
            <a:r>
              <a:rPr lang="en-US" sz="1600" dirty="0" smtClean="0">
                <a:solidFill>
                  <a:schemeClr val="tx1"/>
                </a:solidFill>
                <a:latin typeface="Times New Roman" panose="02020603050405020304" pitchFamily="18" charset="0"/>
                <a:cs typeface="Times New Roman" panose="02020603050405020304" pitchFamily="18" charset="0"/>
              </a:rPr>
              <a:t>attuned to what is measurement of organization success, what are some companies that use this techniques and how do they use it?, and also how organization measure success as well as any other pertinent information about measuring organization success? </a:t>
            </a:r>
            <a:r>
              <a:rPr lang="en-US" sz="2000" dirty="0"/>
              <a:t> </a:t>
            </a:r>
          </a:p>
          <a:p>
            <a:endParaRPr lang="en-US" sz="20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128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4291"/>
          </a:xfrm>
        </p:spPr>
        <p:txBody>
          <a:bodyPr/>
          <a:lstStyle/>
          <a:p>
            <a:r>
              <a:rPr lang="en-US" dirty="0">
                <a:solidFill>
                  <a:schemeClr val="tx1"/>
                </a:solidFill>
                <a:latin typeface="Times New Roman" panose="02020603050405020304" pitchFamily="18" charset="0"/>
                <a:cs typeface="Times New Roman" panose="02020603050405020304" pitchFamily="18" charset="0"/>
              </a:rPr>
              <a:t>what is measurement of organization success</a:t>
            </a:r>
            <a:endParaRPr lang="en-US" dirty="0">
              <a:solidFill>
                <a:schemeClr val="tx1"/>
              </a:solidFill>
            </a:endParaRPr>
          </a:p>
        </p:txBody>
      </p:sp>
      <p:sp>
        <p:nvSpPr>
          <p:cNvPr id="3" name="Content Placeholder 2"/>
          <p:cNvSpPr>
            <a:spLocks noGrp="1"/>
          </p:cNvSpPr>
          <p:nvPr>
            <p:ph idx="1"/>
          </p:nvPr>
        </p:nvSpPr>
        <p:spPr>
          <a:xfrm>
            <a:off x="677334" y="1620261"/>
            <a:ext cx="8596668" cy="4198648"/>
          </a:xfrm>
        </p:spPr>
        <p:txBody>
          <a:bodyPr>
            <a:normAutofit lnSpcReduction="10000"/>
          </a:bodyPr>
          <a:lstStyle/>
          <a:p>
            <a:r>
              <a:rPr lang="en-US" dirty="0" smtClean="0">
                <a:latin typeface="Times New Roman" panose="02020603050405020304" pitchFamily="18" charset="0"/>
                <a:cs typeface="Times New Roman" panose="02020603050405020304" pitchFamily="18" charset="0"/>
              </a:rPr>
              <a:t>Measurement of organization </a:t>
            </a:r>
            <a:r>
              <a:rPr lang="en-US" dirty="0">
                <a:latin typeface="Times New Roman" panose="02020603050405020304" pitchFamily="18" charset="0"/>
                <a:cs typeface="Times New Roman" panose="02020603050405020304" pitchFamily="18" charset="0"/>
              </a:rPr>
              <a:t>success refers </a:t>
            </a:r>
            <a:r>
              <a:rPr lang="en-US" dirty="0" smtClean="0">
                <a:latin typeface="Times New Roman" panose="02020603050405020304" pitchFamily="18" charset="0"/>
                <a:cs typeface="Times New Roman" panose="02020603050405020304" pitchFamily="18" charset="0"/>
              </a:rPr>
              <a:t>to </a:t>
            </a:r>
            <a:r>
              <a:rPr lang="en-US" dirty="0">
                <a:latin typeface="Times New Roman" panose="02020603050405020304" pitchFamily="18" charset="0"/>
                <a:cs typeface="Times New Roman" panose="02020603050405020304" pitchFamily="18" charset="0"/>
              </a:rPr>
              <a:t>wealth, career path, and contentment</a:t>
            </a:r>
            <a:r>
              <a:rPr lang="en-US" dirty="0" smtClean="0">
                <a:latin typeface="Times New Roman" panose="02020603050405020304" pitchFamily="18" charset="0"/>
                <a:cs typeface="Times New Roman" panose="02020603050405020304" pitchFamily="18" charset="0"/>
              </a:rPr>
              <a:t> </a:t>
            </a:r>
          </a:p>
          <a:p>
            <a:r>
              <a:rPr lang="en-US" dirty="0" smtClean="0">
                <a:latin typeface="Times New Roman" panose="02020603050405020304" pitchFamily="18" charset="0"/>
                <a:cs typeface="Times New Roman" panose="02020603050405020304" pitchFamily="18" charset="0"/>
              </a:rPr>
              <a:t>Among </a:t>
            </a:r>
            <a:r>
              <a:rPr lang="en-US" dirty="0">
                <a:latin typeface="Times New Roman" panose="02020603050405020304" pitchFamily="18" charset="0"/>
                <a:cs typeface="Times New Roman" panose="02020603050405020304" pitchFamily="18" charset="0"/>
              </a:rPr>
              <a:t>the most prevalent indicators of success include wealth, career path, and contentment.</a:t>
            </a:r>
          </a:p>
          <a:p>
            <a:r>
              <a:rPr lang="en-US" dirty="0">
                <a:latin typeface="Times New Roman" panose="02020603050405020304" pitchFamily="18" charset="0"/>
                <a:cs typeface="Times New Roman" panose="02020603050405020304" pitchFamily="18" charset="0"/>
              </a:rPr>
              <a:t>It's critical to determine how you'll spend your work and attention by measuring performance </a:t>
            </a:r>
            <a:r>
              <a:rPr lang="en-US" dirty="0" smtClean="0">
                <a:latin typeface="Times New Roman" panose="02020603050405020304" pitchFamily="18" charset="0"/>
                <a:cs typeface="Times New Roman" panose="02020603050405020304" pitchFamily="18" charset="0"/>
              </a:rPr>
              <a:t>correctly.</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Organization can't </a:t>
            </a:r>
            <a:r>
              <a:rPr lang="en-US" dirty="0">
                <a:latin typeface="Times New Roman" panose="02020603050405020304" pitchFamily="18" charset="0"/>
                <a:cs typeface="Times New Roman" panose="02020603050405020304" pitchFamily="18" charset="0"/>
              </a:rPr>
              <a:t>strive for it goals if it don't define progress in terms of what matters most .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Organizations can be judged on the basis of their benchmarks.</a:t>
            </a:r>
          </a:p>
          <a:p>
            <a:r>
              <a:rPr lang="en-US" dirty="0">
                <a:latin typeface="Times New Roman" panose="02020603050405020304" pitchFamily="18" charset="0"/>
                <a:cs typeface="Times New Roman" panose="02020603050405020304" pitchFamily="18" charset="0"/>
              </a:rPr>
              <a:t>Most administrators, investors, and stakeholders monitor and analyze metrics such as earnings, share price, and revenue in order to have a better understanding of how successfully their companies gain competitive advantage and forecast future </a:t>
            </a:r>
            <a:r>
              <a:rPr lang="en-US" dirty="0" smtClean="0">
                <a:latin typeface="Times New Roman" panose="02020603050405020304" pitchFamily="18" charset="0"/>
                <a:cs typeface="Times New Roman" panose="02020603050405020304" pitchFamily="18" charset="0"/>
              </a:rPr>
              <a:t>achievements </a:t>
            </a:r>
            <a:r>
              <a:rPr lang="en-US" dirty="0"/>
              <a:t>(Reece, et al.,2020</a:t>
            </a:r>
            <a:r>
              <a:rPr lang="en-US" dirty="0" smtClean="0"/>
              <a:t>)</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However, these indicators only give a partial picture of a company's productivity.</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537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92727"/>
          </a:xfrm>
        </p:spPr>
        <p:txBody>
          <a:bodyPr/>
          <a:lstStyle/>
          <a:p>
            <a:pPr algn="ctr"/>
            <a:r>
              <a:rPr lang="en-US" b="1" dirty="0" smtClean="0">
                <a:solidFill>
                  <a:schemeClr val="tx1"/>
                </a:solidFill>
                <a:latin typeface="Times New Roman" panose="02020603050405020304" pitchFamily="18" charset="0"/>
                <a:cs typeface="Times New Roman" panose="02020603050405020304" pitchFamily="18" charset="0"/>
              </a:rPr>
              <a:t>Continuation</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302327"/>
            <a:ext cx="8596668" cy="5347855"/>
          </a:xfrm>
        </p:spPr>
        <p:txBody>
          <a:bodyPr>
            <a:noAutofit/>
          </a:bodyPr>
          <a:lstStyle/>
          <a:p>
            <a:pPr>
              <a:lnSpc>
                <a:spcPct val="200000"/>
              </a:lnSpc>
            </a:pPr>
            <a:r>
              <a:rPr lang="en-US" dirty="0">
                <a:solidFill>
                  <a:schemeClr val="tx1"/>
                </a:solidFill>
                <a:latin typeface="Times New Roman" panose="02020603050405020304" pitchFamily="18" charset="0"/>
                <a:cs typeface="Times New Roman" panose="02020603050405020304" pitchFamily="18" charset="0"/>
              </a:rPr>
              <a:t>The metrics used to achieve </a:t>
            </a:r>
            <a:r>
              <a:rPr lang="en-US" dirty="0" smtClean="0">
                <a:solidFill>
                  <a:schemeClr val="tx1"/>
                </a:solidFill>
                <a:latin typeface="Times New Roman" panose="02020603050405020304" pitchFamily="18" charset="0"/>
                <a:cs typeface="Times New Roman" panose="02020603050405020304" pitchFamily="18" charset="0"/>
              </a:rPr>
              <a:t>organizational </a:t>
            </a:r>
            <a:r>
              <a:rPr lang="en-US" dirty="0">
                <a:solidFill>
                  <a:schemeClr val="tx1"/>
                </a:solidFill>
                <a:latin typeface="Times New Roman" panose="02020603050405020304" pitchFamily="18" charset="0"/>
                <a:cs typeface="Times New Roman" panose="02020603050405020304" pitchFamily="18" charset="0"/>
              </a:rPr>
              <a:t>accomplish shared objectives by who is administering a questionnaire and why they need to do so.</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Specialists need to report expresses firm productivity for a myriad of purposes, including to validate the appropriate use of stakeholders' funds, to influence strategic decision by highlighting specific problems, and to </a:t>
            </a:r>
            <a:r>
              <a:rPr lang="en-US" dirty="0" smtClean="0">
                <a:solidFill>
                  <a:schemeClr val="tx1"/>
                </a:solidFill>
                <a:latin typeface="Times New Roman" panose="02020603050405020304" pitchFamily="18" charset="0"/>
                <a:cs typeface="Times New Roman" panose="02020603050405020304" pitchFamily="18" charset="0"/>
              </a:rPr>
              <a:t>analyze </a:t>
            </a:r>
            <a:r>
              <a:rPr lang="en-US" dirty="0">
                <a:solidFill>
                  <a:schemeClr val="tx1"/>
                </a:solidFill>
                <a:latin typeface="Times New Roman" panose="02020603050405020304" pitchFamily="18" charset="0"/>
                <a:cs typeface="Times New Roman" panose="02020603050405020304" pitchFamily="18" charset="0"/>
              </a:rPr>
              <a:t>the accuracy of various features, activities, and </a:t>
            </a:r>
            <a:r>
              <a:rPr lang="en-US" dirty="0" smtClean="0">
                <a:solidFill>
                  <a:schemeClr val="tx1"/>
                </a:solidFill>
                <a:latin typeface="Times New Roman" panose="02020603050405020304" pitchFamily="18" charset="0"/>
                <a:cs typeface="Times New Roman" panose="02020603050405020304" pitchFamily="18" charset="0"/>
              </a:rPr>
              <a:t>personnel </a:t>
            </a:r>
            <a:r>
              <a:rPr lang="en-US" dirty="0"/>
              <a:t>(Reece, et al.,2020</a:t>
            </a:r>
            <a:r>
              <a:rPr lang="en-US" dirty="0" smtClean="0"/>
              <a:t>).</a:t>
            </a:r>
            <a:endParaRPr lang="en-US" dirty="0" smtClean="0">
              <a:solidFill>
                <a:schemeClr val="tx1"/>
              </a:solidFill>
              <a:latin typeface="Times New Roman" panose="02020603050405020304" pitchFamily="18" charset="0"/>
              <a:cs typeface="Times New Roman" panose="02020603050405020304" pitchFamily="18" charset="0"/>
            </a:endParaRP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Both motivating executives and competent managers are required for the successful corporation.</a:t>
            </a:r>
          </a:p>
          <a:p>
            <a:pPr marL="0" indent="0">
              <a:lnSpc>
                <a:spcPct val="200000"/>
              </a:lnSpc>
              <a:buNone/>
            </a:pP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1602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200000"/>
              </a:lnSpc>
            </a:pPr>
            <a:r>
              <a:rPr lang="en-US" b="1" dirty="0" smtClean="0">
                <a:solidFill>
                  <a:schemeClr val="tx1"/>
                </a:solidFill>
                <a:latin typeface="Times New Roman" panose="02020603050405020304" pitchFamily="18" charset="0"/>
                <a:cs typeface="Times New Roman" panose="02020603050405020304" pitchFamily="18" charset="0"/>
              </a:rPr>
              <a:t>Continuation</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042308" y="2134084"/>
            <a:ext cx="8596668" cy="4337193"/>
          </a:xfrm>
        </p:spPr>
        <p:txBody>
          <a:bodyPr>
            <a:noAutofit/>
          </a:bodyPr>
          <a:lstStyle/>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Organizations must execute strategies and involve personnel in addition to enhancing and long-term performance.</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The performance of an organization is determined by examining how it is in relation to its objectives and </a:t>
            </a:r>
            <a:r>
              <a:rPr lang="en-US" sz="1600" dirty="0" smtClean="0">
                <a:solidFill>
                  <a:schemeClr val="tx1"/>
                </a:solidFill>
                <a:latin typeface="Times New Roman" panose="02020603050405020304" pitchFamily="18" charset="0"/>
                <a:cs typeface="Times New Roman" panose="02020603050405020304" pitchFamily="18" charset="0"/>
              </a:rPr>
              <a:t>objectives</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Companies must consider the implications of their firm and devise new strategies for success.</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Organizations might regard their obstacles as both a competitor with anyone else or as an opportunity to bring company further to their maximum </a:t>
            </a:r>
            <a:r>
              <a:rPr lang="en-US" sz="1600" dirty="0" err="1" smtClean="0">
                <a:solidFill>
                  <a:schemeClr val="tx1"/>
                </a:solidFill>
                <a:latin typeface="Times New Roman" panose="02020603050405020304" pitchFamily="18" charset="0"/>
                <a:cs typeface="Times New Roman" panose="02020603050405020304" pitchFamily="18" charset="0"/>
              </a:rPr>
              <a:t>capabilities.On</a:t>
            </a:r>
            <a:r>
              <a:rPr lang="en-US" sz="1600" dirty="0" smtClean="0">
                <a:solidFill>
                  <a:schemeClr val="tx1"/>
                </a:solidFill>
                <a:latin typeface="Times New Roman" panose="02020603050405020304" pitchFamily="18" charset="0"/>
                <a:cs typeface="Times New Roman" panose="02020603050405020304" pitchFamily="18" charset="0"/>
              </a:rPr>
              <a:t> </a:t>
            </a:r>
            <a:r>
              <a:rPr lang="en-US" sz="1600" dirty="0">
                <a:solidFill>
                  <a:schemeClr val="tx1"/>
                </a:solidFill>
                <a:latin typeface="Times New Roman" panose="02020603050405020304" pitchFamily="18" charset="0"/>
                <a:cs typeface="Times New Roman" panose="02020603050405020304" pitchFamily="18" charset="0"/>
              </a:rPr>
              <a:t>which pathway they might choose consider taking ultimately decides if they are productive or otherwise</a:t>
            </a:r>
            <a:endParaRPr lang="en-US"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7051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39091"/>
          </a:xfrm>
        </p:spPr>
        <p:txBody>
          <a:bodyPr>
            <a:normAutofit fontScale="90000"/>
          </a:bodyPr>
          <a:lstStyle/>
          <a:p>
            <a:pPr algn="ctr"/>
            <a:r>
              <a:rPr lang="en-US" b="1" dirty="0">
                <a:solidFill>
                  <a:schemeClr val="tx1"/>
                </a:solidFill>
                <a:latin typeface="Times New Roman" panose="02020603050405020304" pitchFamily="18" charset="0"/>
                <a:cs typeface="Times New Roman" panose="02020603050405020304" pitchFamily="18" charset="0"/>
              </a:rPr>
              <a:t>Assessing Organization Performance With Guiding Metrics</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648690"/>
            <a:ext cx="8596668" cy="4862945"/>
          </a:xfrm>
        </p:spPr>
        <p:txBody>
          <a:bodyPr>
            <a:noAutofit/>
          </a:bodyPr>
          <a:lstStyle/>
          <a:p>
            <a:pPr>
              <a:lnSpc>
                <a:spcPct val="200000"/>
              </a:lnSpc>
            </a:pPr>
            <a:r>
              <a:rPr lang="en-US" dirty="0">
                <a:solidFill>
                  <a:schemeClr val="tx1"/>
                </a:solidFill>
                <a:latin typeface="Times New Roman" panose="02020603050405020304" pitchFamily="18" charset="0"/>
                <a:cs typeface="Times New Roman" panose="02020603050405020304" pitchFamily="18" charset="0"/>
              </a:rPr>
              <a:t>Many indicators exist to help a business focus on critical organizational goals and move forward.</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The importance of critical corporate KPIs is increasingly debatable.</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Many businesses may use sales, profitability, and expansion as “Key” performance indicators. </a:t>
            </a:r>
            <a:endParaRPr lang="en-US" dirty="0" smtClean="0">
              <a:solidFill>
                <a:schemeClr val="tx1"/>
              </a:solidFill>
              <a:latin typeface="Times New Roman" panose="02020603050405020304" pitchFamily="18" charset="0"/>
              <a:cs typeface="Times New Roman" panose="02020603050405020304" pitchFamily="18" charset="0"/>
            </a:endParaRPr>
          </a:p>
          <a:p>
            <a:pPr>
              <a:lnSpc>
                <a:spcPct val="200000"/>
              </a:lnSpc>
            </a:pPr>
            <a:r>
              <a:rPr lang="en-US" dirty="0" smtClean="0">
                <a:solidFill>
                  <a:schemeClr val="tx1"/>
                </a:solidFill>
                <a:latin typeface="Times New Roman" panose="02020603050405020304" pitchFamily="18" charset="0"/>
                <a:cs typeface="Times New Roman" panose="02020603050405020304" pitchFamily="18" charset="0"/>
              </a:rPr>
              <a:t>Leading </a:t>
            </a:r>
            <a:r>
              <a:rPr lang="en-US" dirty="0">
                <a:solidFill>
                  <a:schemeClr val="tx1"/>
                </a:solidFill>
                <a:latin typeface="Times New Roman" panose="02020603050405020304" pitchFamily="18" charset="0"/>
                <a:cs typeface="Times New Roman" panose="02020603050405020304" pitchFamily="18" charset="0"/>
              </a:rPr>
              <a:t>indicators are signs that predict a significant chance of future performance.</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The connection you have had with your clients, for instance, might reveal a lot concerning your additional business, strategic advantage, and growth opportunities. </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9324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72837"/>
            <a:ext cx="8596668" cy="5168526"/>
          </a:xfrm>
        </p:spPr>
        <p:txBody>
          <a:bodyPr>
            <a:normAutofit fontScale="92500" lnSpcReduction="20000"/>
          </a:bodyPr>
          <a:lstStyle/>
          <a:p>
            <a:pPr marL="0" indent="0" algn="ctr">
              <a:buNone/>
            </a:pPr>
            <a:r>
              <a:rPr lang="en-US" sz="3600" b="1" dirty="0" smtClean="0">
                <a:solidFill>
                  <a:schemeClr val="tx1"/>
                </a:solidFill>
                <a:latin typeface="Times New Roman" panose="02020603050405020304" pitchFamily="18" charset="0"/>
                <a:cs typeface="Times New Roman" panose="02020603050405020304" pitchFamily="18" charset="0"/>
              </a:rPr>
              <a:t>Continuation</a:t>
            </a:r>
            <a:endParaRPr lang="en-US" sz="3600" dirty="0" smtClean="0">
              <a:solidFill>
                <a:schemeClr val="tx1"/>
              </a:solidFill>
              <a:latin typeface="Times New Roman" panose="02020603050405020304" pitchFamily="18" charset="0"/>
              <a:cs typeface="Times New Roman" panose="02020603050405020304" pitchFamily="18" charset="0"/>
            </a:endParaRPr>
          </a:p>
          <a:p>
            <a:pPr>
              <a:lnSpc>
                <a:spcPct val="150000"/>
              </a:lnSpc>
            </a:pPr>
            <a:r>
              <a:rPr lang="en-US" dirty="0" smtClean="0"/>
              <a:t>The key indicators of measuring success include,</a:t>
            </a:r>
          </a:p>
          <a:p>
            <a:pPr>
              <a:lnSpc>
                <a:spcPct val="150000"/>
              </a:lnSpc>
            </a:pPr>
            <a:r>
              <a:rPr lang="en-US" dirty="0" smtClean="0"/>
              <a:t>Effective communication, Good customer relation, Satisfaction of workers, Branding of organization image, Workers competence as well as proper management of project </a:t>
            </a:r>
            <a:r>
              <a:rPr lang="en-US" dirty="0">
                <a:latin typeface="Times New Roman" panose="02020603050405020304" pitchFamily="18" charset="0"/>
                <a:cs typeface="Times New Roman" panose="02020603050405020304" pitchFamily="18" charset="0"/>
              </a:rPr>
              <a:t>(Bhagat, 2020</a:t>
            </a:r>
            <a:r>
              <a:rPr lang="en-US" dirty="0" smtClean="0">
                <a:latin typeface="Times New Roman" panose="02020603050405020304" pitchFamily="18" charset="0"/>
                <a:cs typeface="Times New Roman" panose="02020603050405020304" pitchFamily="18" charset="0"/>
              </a:rPr>
              <a:t>)</a:t>
            </a:r>
            <a:r>
              <a:rPr lang="en-US" dirty="0" smtClean="0"/>
              <a:t>.</a:t>
            </a:r>
          </a:p>
          <a:p>
            <a:pPr>
              <a:lnSpc>
                <a:spcPct val="150000"/>
              </a:lnSpc>
            </a:pPr>
            <a:r>
              <a:rPr lang="en-US" dirty="0"/>
              <a:t>When it comes to measuring business effectiveness, having a well-balanced combination of following and trailing metrics is crucial.</a:t>
            </a:r>
          </a:p>
          <a:p>
            <a:pPr>
              <a:lnSpc>
                <a:spcPct val="150000"/>
              </a:lnSpc>
            </a:pPr>
            <a:r>
              <a:rPr lang="en-US" dirty="0"/>
              <a:t>Key drivers are metrics that indicate a high probability of the occurrence success.</a:t>
            </a:r>
          </a:p>
          <a:p>
            <a:pPr>
              <a:lnSpc>
                <a:spcPct val="150000"/>
              </a:lnSpc>
            </a:pPr>
            <a:r>
              <a:rPr lang="en-US" dirty="0"/>
              <a:t>Those should be balanced with your trailing indicators, which indicate how you've been doing right now.</a:t>
            </a:r>
          </a:p>
          <a:p>
            <a:pPr>
              <a:lnSpc>
                <a:spcPct val="150000"/>
              </a:lnSpc>
            </a:pPr>
            <a:r>
              <a:rPr lang="en-US" dirty="0"/>
              <a:t>The highest </a:t>
            </a:r>
            <a:r>
              <a:rPr lang="en-US" dirty="0" smtClean="0"/>
              <a:t>achievement </a:t>
            </a:r>
            <a:r>
              <a:rPr lang="en-US" dirty="0"/>
              <a:t>will be produced by a balanced blend of both preceding and lagging indicators.</a:t>
            </a:r>
            <a:endParaRPr lang="en-US" dirty="0" smtClean="0"/>
          </a:p>
          <a:p>
            <a:pPr>
              <a:lnSpc>
                <a:spcPct val="150000"/>
              </a:lnSpc>
            </a:pPr>
            <a:endParaRPr lang="en-US" b="1" dirty="0" smtClean="0"/>
          </a:p>
          <a:p>
            <a:pPr>
              <a:lnSpc>
                <a:spcPct val="150000"/>
              </a:lnSpc>
            </a:pPr>
            <a:endParaRPr lang="en-US" dirty="0"/>
          </a:p>
          <a:p>
            <a:pPr>
              <a:lnSpc>
                <a:spcPct val="150000"/>
              </a:lnSpc>
            </a:pP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1208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What are some companies that use this technique and how do they use it?</a:t>
            </a:r>
            <a:endParaRPr lang="en-US" dirty="0">
              <a:solidFill>
                <a:schemeClr val="tx1"/>
              </a:solidFill>
            </a:endParaRPr>
          </a:p>
        </p:txBody>
      </p:sp>
      <p:sp>
        <p:nvSpPr>
          <p:cNvPr id="3" name="Content Placeholder 2"/>
          <p:cNvSpPr>
            <a:spLocks noGrp="1"/>
          </p:cNvSpPr>
          <p:nvPr>
            <p:ph idx="1"/>
          </p:nvPr>
        </p:nvSpPr>
        <p:spPr/>
        <p:txBody>
          <a:bodyPr>
            <a:normAutofit/>
          </a:bodyPr>
          <a:lstStyle/>
          <a:p>
            <a:r>
              <a:rPr lang="en-US" dirty="0" smtClean="0">
                <a:latin typeface="Times New Roman" panose="02020603050405020304" pitchFamily="18" charset="0"/>
                <a:cs typeface="Times New Roman" panose="02020603050405020304" pitchFamily="18" charset="0"/>
              </a:rPr>
              <a:t>Some of the major companies that uses measuring technique in accessing the organization success includes,</a:t>
            </a:r>
          </a:p>
          <a:p>
            <a:r>
              <a:rPr lang="en-US" dirty="0" smtClean="0">
                <a:latin typeface="Times New Roman" panose="02020603050405020304" pitchFamily="18" charset="0"/>
                <a:cs typeface="Times New Roman" panose="02020603050405020304" pitchFamily="18" charset="0"/>
              </a:rPr>
              <a:t>Apple Inc., jet wave company as well as Microsoft Corporation.</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California is where the Apple company has its headquarters are located.</a:t>
            </a:r>
          </a:p>
          <a:p>
            <a:r>
              <a:rPr lang="en-US" dirty="0">
                <a:latin typeface="Times New Roman" panose="02020603050405020304" pitchFamily="18" charset="0"/>
                <a:cs typeface="Times New Roman" panose="02020603050405020304" pitchFamily="18" charset="0"/>
              </a:rPr>
              <a:t>Apple, which has a market valuation of $1.172 trillion, previously released market reports for the first quarter earnings 2020.</a:t>
            </a:r>
          </a:p>
          <a:p>
            <a:r>
              <a:rPr lang="en-US" dirty="0">
                <a:latin typeface="Times New Roman" panose="02020603050405020304" pitchFamily="18" charset="0"/>
                <a:cs typeface="Times New Roman" panose="02020603050405020304" pitchFamily="18" charset="0"/>
              </a:rPr>
              <a:t>The firm reported overall revenue of 91.8 billion us dollars, up 9% first from past period and an all-time high, as well as earnings reports per operating income of 4.99 dollars, up 19% from the preceding quarter as well as an only certain </a:t>
            </a:r>
            <a:r>
              <a:rPr lang="en-US" dirty="0" smtClean="0">
                <a:latin typeface="Times New Roman" panose="02020603050405020304" pitchFamily="18" charset="0"/>
                <a:cs typeface="Times New Roman" panose="02020603050405020304" pitchFamily="18" charset="0"/>
              </a:rPr>
              <a:t>high (Bhagat, 2020).</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1970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tx1"/>
                </a:solidFill>
              </a:rPr>
              <a:t>Continuation</a:t>
            </a:r>
            <a:endParaRPr lang="en-US" dirty="0">
              <a:solidFill>
                <a:schemeClr val="tx1"/>
              </a:solidFill>
            </a:endParaRPr>
          </a:p>
        </p:txBody>
      </p:sp>
      <p:sp>
        <p:nvSpPr>
          <p:cNvPr id="3" name="Content Placeholder 2"/>
          <p:cNvSpPr>
            <a:spLocks noGrp="1"/>
          </p:cNvSpPr>
          <p:nvPr>
            <p:ph idx="1"/>
          </p:nvPr>
        </p:nvSpPr>
        <p:spPr/>
        <p:txBody>
          <a:bodyPr>
            <a:normAutofit lnSpcReduction="10000"/>
          </a:bodyPr>
          <a:lstStyle/>
          <a:p>
            <a:pPr>
              <a:lnSpc>
                <a:spcPct val="150000"/>
              </a:lnSpc>
            </a:pPr>
            <a:r>
              <a:rPr lang="en-US" dirty="0" smtClean="0">
                <a:latin typeface="Times New Roman" panose="02020603050405020304" pitchFamily="18" charset="0"/>
                <a:cs typeface="Times New Roman" panose="02020603050405020304" pitchFamily="18" charset="0"/>
              </a:rPr>
              <a:t>JetBlue </a:t>
            </a:r>
            <a:r>
              <a:rPr lang="en-US" dirty="0">
                <a:latin typeface="Times New Roman" panose="02020603050405020304" pitchFamily="18" charset="0"/>
                <a:cs typeface="Times New Roman" panose="02020603050405020304" pitchFamily="18" charset="0"/>
              </a:rPr>
              <a:t>Airways offers cargo services such as traditional air-to-air</a:t>
            </a:r>
            <a:r>
              <a:rPr lang="en-US" dirty="0" smtClean="0">
                <a:latin typeface="Times New Roman" panose="02020603050405020304" pitchFamily="18" charset="0"/>
                <a:cs typeface="Times New Roman" panose="02020603050405020304" pitchFamily="18" charset="0"/>
              </a:rPr>
              <a:t>.</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service was broadened with a drop-off point at Miami International Airport. The cargo operation will involve transporting goods and delivering turnkey air</a:t>
            </a:r>
            <a:r>
              <a:rPr lang="en-US" dirty="0" smtClean="0">
                <a:latin typeface="Times New Roman" panose="02020603050405020304" pitchFamily="18" charset="0"/>
                <a:cs typeface="Times New Roman" panose="02020603050405020304" pitchFamily="18" charset="0"/>
              </a:rPr>
              <a:t>.</a:t>
            </a:r>
          </a:p>
          <a:p>
            <a:pPr>
              <a:lnSpc>
                <a:spcPct val="150000"/>
              </a:lnSpc>
            </a:pPr>
            <a:r>
              <a:rPr lang="en-US" dirty="0" smtClean="0">
                <a:latin typeface="Times New Roman" panose="02020603050405020304" pitchFamily="18" charset="0"/>
                <a:cs typeface="Times New Roman" panose="02020603050405020304" pitchFamily="18" charset="0"/>
              </a:rPr>
              <a:t>JetBlue </a:t>
            </a:r>
            <a:r>
              <a:rPr lang="en-US" dirty="0">
                <a:latin typeface="Times New Roman" panose="02020603050405020304" pitchFamily="18" charset="0"/>
                <a:cs typeface="Times New Roman" panose="02020603050405020304" pitchFamily="18" charset="0"/>
              </a:rPr>
              <a:t>Airways operates international network destinations in the United States, Mexico, the Caribbean, Central America, and South America. </a:t>
            </a:r>
            <a:endParaRPr lang="en-US" dirty="0" smtClean="0">
              <a:latin typeface="Times New Roman" panose="02020603050405020304" pitchFamily="18" charset="0"/>
              <a:cs typeface="Times New Roman" panose="02020603050405020304" pitchFamily="18" charset="0"/>
            </a:endParaRPr>
          </a:p>
          <a:p>
            <a:pPr>
              <a:lnSpc>
                <a:spcPct val="150000"/>
              </a:lnSpc>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domestic market share for JetBlue Airways is 5.4% from August 2019 to July 2020 (</a:t>
            </a:r>
            <a:r>
              <a:rPr lang="en-US" dirty="0" smtClean="0">
                <a:latin typeface="Times New Roman" panose="02020603050405020304" pitchFamily="18" charset="0"/>
                <a:cs typeface="Times New Roman" panose="02020603050405020304" pitchFamily="18" charset="0"/>
              </a:rPr>
              <a:t>Flouris </a:t>
            </a:r>
            <a:r>
              <a:rPr lang="en-US" dirty="0">
                <a:latin typeface="Times New Roman" panose="02020603050405020304" pitchFamily="18" charset="0"/>
                <a:cs typeface="Times New Roman" panose="02020603050405020304" pitchFamily="18" charset="0"/>
              </a:rPr>
              <a:t>et al., 2005</a:t>
            </a:r>
            <a:r>
              <a:rPr lang="en-US" dirty="0" smtClean="0">
                <a:latin typeface="Times New Roman" panose="02020603050405020304" pitchFamily="18" charset="0"/>
                <a:cs typeface="Times New Roman" panose="02020603050405020304" pitchFamily="18" charset="0"/>
              </a:rPr>
              <a:t>).</a:t>
            </a:r>
          </a:p>
          <a:p>
            <a:pPr>
              <a:lnSpc>
                <a:spcPct val="150000"/>
              </a:lnSpc>
            </a:pPr>
            <a:r>
              <a:rPr lang="en-US" dirty="0" smtClean="0">
                <a:latin typeface="Times New Roman" panose="02020603050405020304" pitchFamily="18" charset="0"/>
                <a:cs typeface="Times New Roman" panose="02020603050405020304" pitchFamily="18" charset="0"/>
              </a:rPr>
              <a:t>The international market share has been dropping from 28% in 2014 to 23% in 2018.</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528080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1267</TotalTime>
  <Words>1575</Words>
  <Application>Microsoft Office PowerPoint</Application>
  <PresentationFormat>Widescreen</PresentationFormat>
  <Paragraphs>106</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Times New Roman</vt:lpstr>
      <vt:lpstr>Trebuchet MS</vt:lpstr>
      <vt:lpstr>Wingdings 3</vt:lpstr>
      <vt:lpstr>Facet</vt:lpstr>
      <vt:lpstr>PowerPoint Presentation</vt:lpstr>
      <vt:lpstr>Introduction</vt:lpstr>
      <vt:lpstr>what is measurement of organization success</vt:lpstr>
      <vt:lpstr>Continuation</vt:lpstr>
      <vt:lpstr>Continuation</vt:lpstr>
      <vt:lpstr>Assessing Organization Performance With Guiding Metrics</vt:lpstr>
      <vt:lpstr>PowerPoint Presentation</vt:lpstr>
      <vt:lpstr>What are some companies that use this technique and how do they use it?</vt:lpstr>
      <vt:lpstr>Continuation</vt:lpstr>
      <vt:lpstr>Continuation</vt:lpstr>
      <vt:lpstr>How do you measure organization success</vt:lpstr>
      <vt:lpstr>continuation</vt:lpstr>
      <vt:lpstr>Continuation</vt:lpstr>
      <vt:lpstr>continuation</vt:lpstr>
      <vt:lpstr>Continuation</vt:lpstr>
      <vt:lpstr>References</vt:lpstr>
    </vt:vector>
  </TitlesOfParts>
  <Company>The Government of Kenya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 Government of Kenya</dc:creator>
  <cp:lastModifiedBy>muhoni</cp:lastModifiedBy>
  <cp:revision>85</cp:revision>
  <dcterms:created xsi:type="dcterms:W3CDTF">2019-05-27T18:33:59Z</dcterms:created>
  <dcterms:modified xsi:type="dcterms:W3CDTF">2021-07-29T20:31:37Z</dcterms:modified>
</cp:coreProperties>
</file>